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94" r:id="rId2"/>
    <p:sldId id="320" r:id="rId3"/>
    <p:sldId id="328" r:id="rId4"/>
    <p:sldId id="321" r:id="rId5"/>
    <p:sldId id="297" r:id="rId6"/>
    <p:sldId id="327" r:id="rId7"/>
    <p:sldId id="275" r:id="rId8"/>
    <p:sldId id="318" r:id="rId9"/>
    <p:sldId id="331" r:id="rId10"/>
    <p:sldId id="339" r:id="rId11"/>
    <p:sldId id="340" r:id="rId12"/>
    <p:sldId id="343" r:id="rId13"/>
    <p:sldId id="346" r:id="rId14"/>
    <p:sldId id="347" r:id="rId15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F"/>
    <a:srgbClr val="EDF1F6"/>
    <a:srgbClr val="EEF1F7"/>
    <a:srgbClr val="9DA6B7"/>
    <a:srgbClr val="B6C2D4"/>
    <a:srgbClr val="A8B3C1"/>
    <a:srgbClr val="9CAFCC"/>
    <a:srgbClr val="AEB9CA"/>
    <a:srgbClr val="A7B1BF"/>
    <a:srgbClr val="E0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0" autoAdjust="0"/>
    <p:restoredTop sz="94737" autoAdjust="0"/>
  </p:normalViewPr>
  <p:slideViewPr>
    <p:cSldViewPr snapToGrid="0">
      <p:cViewPr>
        <p:scale>
          <a:sx n="89" d="100"/>
          <a:sy n="89" d="100"/>
        </p:scale>
        <p:origin x="-1290" y="-486"/>
      </p:cViewPr>
      <p:guideLst>
        <p:guide orient="horz" pos="3022"/>
        <p:guide pos="3840"/>
      </p:guideLst>
    </p:cSldViewPr>
  </p:slideViewPr>
  <p:outlineViewPr>
    <p:cViewPr>
      <p:scale>
        <a:sx n="33" d="100"/>
        <a:sy n="33" d="100"/>
      </p:scale>
      <p:origin x="0" y="16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xmlns="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:a16="http://schemas.microsoft.com/office/drawing/2014/main" xmlns="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:a16="http://schemas.microsoft.com/office/drawing/2014/main" xmlns="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xmlns="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:a16="http://schemas.microsoft.com/office/drawing/2014/main" xmlns="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:a16="http://schemas.microsoft.com/office/drawing/2014/main" xmlns="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:a16="http://schemas.microsoft.com/office/drawing/2014/main" xmlns="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:a16="http://schemas.microsoft.com/office/drawing/2014/main" xmlns="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xmlns="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:a16="http://schemas.microsoft.com/office/drawing/2014/main" xmlns="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:a16="http://schemas.microsoft.com/office/drawing/2014/main" xmlns="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:a16="http://schemas.microsoft.com/office/drawing/2014/main" xmlns="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xmlns="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xmlns="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>
                <a:lumMod val="71000"/>
                <a:lumOff val="29000"/>
                <a:alpha val="45000"/>
              </a:srgb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B8BD33E5-C315-43F3-A702-2A7733A4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FA90F14-6683-A176-78C1-A33DF65BEC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2800" dirty="0" smtClean="0"/>
              <a:t>УПРАВЛЕНИЕ ФЕДЕРАЛЬНОЙ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НАЛОГОВОЙ СЛУЖБЫ </a:t>
            </a:r>
          </a:p>
          <a:p>
            <a:r>
              <a:rPr lang="ru-RU" sz="2800" dirty="0" smtClean="0"/>
              <a:t>ПО СТАВРОПОЛЬСКОМУ КРАЮ </a:t>
            </a:r>
            <a:endParaRPr lang="ru-RU" sz="28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039316E-369F-FA5E-6EEB-EBFA69522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31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565037"/>
            <a:ext cx="9949543" cy="822700"/>
          </a:xfrm>
        </p:spPr>
        <p:txBody>
          <a:bodyPr>
            <a:noAutofit/>
          </a:bodyPr>
          <a:lstStyle/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каком случае предприятие на УСН, общественного питания с кодом 56 раздел 1 могут иметь возможность освобождения от НДС, какой лимит действует для возникновения обязанности по исчислению НДС при данном режиме налогообложения?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9243" y="2162287"/>
            <a:ext cx="10616367" cy="3866365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общем случае для освобождения от НДС в отношении услуг общепита требуется одновременное выполнение трех условий: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1) сумма доходов налогоплательщика за предыдущий календарный год не превысила 2 млрд руб. (доходы определяются в порядке, предусмотренном главой 23 (НДФЛ), 25 (налог на прибыль) или 26.2 (УСН) НК РФ, - в зависимости от того, какая система налогообложения применялась налогоплательщиком в предыдущем году);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2) удельный вес доходов от реализации услуг общепита в предыдущем году составил не менее 70% в общей сумме доходов налогоплательщика;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3) среднемесячный размер выплат, начисленных физическим лицам за предыдущий год, не ниже размера региональной среднемесячной зарплаты по отрасли (по виду экономической деятельности, определяемому по классу 56 "Деятельность по предоставлению продуктов питания и напитков" раздела I "Деятельность гостиниц и предприятий общественного питания" ОКВЭД).</a:t>
            </a: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9243" y="1931806"/>
            <a:ext cx="10359618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215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583" y="522005"/>
            <a:ext cx="9949543" cy="1055189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НДС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5 % при УСН выбрали в декабре, так как в ноябре доход превысил 60 млн. В декабре выписываем счёт с НДС. Оплата НДС за выставленные счета или как придёт оплата от покупателя?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0154" y="2139650"/>
            <a:ext cx="11532197" cy="305629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Организации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(ИП) на УСН, которые не применяют освобождение от НДС, уплачивают этот налог в общем порядке.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 правило, НДС нужно уплачивать равными долями в течение трех месяцев, следующих за истекшим кварталом. Срок - не позднее 28-го числа каждого месяца (ст. 163, п. 1 ст. 174 НК РФ). Если это выходной, нерабочий праздничный или нерабочий день, то срок уплаты переносится на ближайший следующий рабочий день (п. 7 ст. 6.1 НК РФ).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9243" y="1754305"/>
            <a:ext cx="10359618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274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2429" y="2048209"/>
            <a:ext cx="10694997" cy="4238625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 01.01.2025 организации и индивидуальные предприниматели, применяющие УСН, стали плательщиками НДС. Они могут быть освобождены от налога или платить его по пониженной ставке (п. 1 ст. 143, п. 1 ст. 145, п. 8 ст. 164, п. п. 2, 3 ст. 346.11 Налогового кодекса РФ, п. 72 ст. 2, ч. 2 ст. 8 Федерального закона от 12.07.2024 N 176-ФЗ "О внесении изменений в части первую и вторую Налогового кодекса Российской Федерации, отдельные законодательные акты Российской Федерации и признании утратившими силу отдельных положений законодательных актов Российской Федерации").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Вновь созданная организация и вновь зарегистрированный индивидуальный предприниматель, применяющие УСН, освобождаются от исполнения обязанностей налогоплательщика, связанных с исчислением и уплатой НДС, начиная с даты постановки их на учет в налоговом органе, указанной в свидетельстве о постановке на учет в налоговом органе (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6 п. 1 ст. 145 НК РФ).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1671" y="1592515"/>
            <a:ext cx="10585524" cy="2197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91671" y="221477"/>
            <a:ext cx="105855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Если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ИП закрылся в начале или середине 2025 года. Доходы от предпринимательской деятельности превысили 30 млн. В 2026 году ИП вновь открывается. Будет ли включен доход за 2025 год в предельную базу 20 млн. по вновь открытому ИП.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840550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ИП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2026 на УСН+НДС 22% - какую ставку применять при реализации товаров с НДС 10%. Следует применять НДС 22% на всю реализацию , можно разделить на 10% и 22%?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9098" y="1757753"/>
            <a:ext cx="10694997" cy="423862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Ставки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НДС с 1 января 2026 г.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% - общая ставка НДС. По ней начисляют этот налог при реализации большинства товаров, работ или услуг (п. 3 ст. 164 НК РФ).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10% - ставка НДС, которая применяется только при реализации товаров, указанных в утвержденных Правительством РФ перечнях (п. 2 ст. 164 НК РФ). Это, например: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•	продовольственные товары;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•	детские товары;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•	печатные СМИ и книги;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•	медицинские товары.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 осуществлении деятельности налогоплательщик применяет те ставки, которые определены для определенных видов. В указанном случае необходимо ведение раздельного учета с целью правильного отнесения входного НДС по разным ставкам.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9248" y="1484553"/>
            <a:ext cx="10230522" cy="2197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297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8CF6B2E3-DDF6-66CC-7A8D-07C6FF6751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C2940097-1F21-22E6-8D5B-6198A89A3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E431AC9-BF29-78CD-3CF9-0B99D2376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8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909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6444" y="1344706"/>
            <a:ext cx="1930996" cy="22483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Повышение основной ставки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НДС с 20 до 22%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47995" y="1344704"/>
            <a:ext cx="2517289" cy="22483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Однократно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первый год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возможно отказаться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пониженной ставки НДС до истечения 3-летнего срока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64715" y="1333946"/>
            <a:ext cx="3039035" cy="22483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Сокращение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предельного размера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дохода для УСН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- 20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млн руб.,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2026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 - 15 млн руб.,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последующие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годы - 10 млн руб.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6442" y="3738280"/>
            <a:ext cx="2963731" cy="30067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Скорректирован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перечень необлагаемых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операций (исключены,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например, услуги по обслуживанию банковских карт,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добавлены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услуги операторов инвестиционных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платформ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06992" y="3738280"/>
            <a:ext cx="2151530" cy="30067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Продлена льгота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туроператоров до конца 2030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434457" y="3738280"/>
            <a:ext cx="2420470" cy="29933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Передача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ФНС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полномочий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утверждать формы счетов-фактур и книг покупок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продаж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492" y="100444"/>
            <a:ext cx="101014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Федеральный закон от 28.11.2025 № 425-ФЗ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14400" y="469776"/>
            <a:ext cx="98862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"/>
              </a:rPr>
              <a:t>«О </a:t>
            </a:r>
            <a:r>
              <a:rPr lang="ru-RU" sz="1100" b="1" dirty="0">
                <a:latin typeface=""/>
              </a:rPr>
              <a:t>ВНЕСЕНИИ ИЗМЕНЕНИЙ В ЧАСТИ ПЕРВУЮ И ВТОРУЮ НАЛОГОВОГО КОДЕКСА РОССИЙСКОЙ ФЕДЕРАЦИИ, ОТДЕЛЬНЫЕ ЗАКОНОДАТЕЛЬНЫЕ АКТЫ РОССИЙСКОЙ ФЕДЕРАЦИИ И ПРИЗНАНИИ УТРАТИВШИМИ СИЛУ ЗАКОНОДАТЕЛЬНЫХ АКТОВ (ОТДЕЛЬНЫХ ПОЛОЖЕНИЙ ЗАКОНОДАТЕЛЬНЫХ АКТОВ) РОССИЙСКОЙ </a:t>
            </a:r>
            <a:r>
              <a:rPr lang="ru-RU" sz="1100" b="1" dirty="0" smtClean="0">
                <a:latin typeface=""/>
              </a:rPr>
              <a:t>ФЕДЕРАЦИИ» </a:t>
            </a:r>
            <a:endParaRPr lang="ru-RU" sz="11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968293" y="1344706"/>
            <a:ext cx="2517289" cy="22483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Проводить камеральные проверки будут по экстерриториальному принципу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57539" y="3724836"/>
            <a:ext cx="3437068" cy="30067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Проведение осмотра и выемки документов и полноценного контроля в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случаях,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предусмотренных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пунктами 8, 8.1 и 8.9 статьи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88 НК РФ в рамках доп. мероприятий налогового контроля </a:t>
            </a:r>
            <a:endParaRPr lang="ru-RU" sz="19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68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Ставка 0 процентов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48985"/>
              </p:ext>
            </p:extLst>
          </p:nvPr>
        </p:nvGraphicFramePr>
        <p:xfrm>
          <a:off x="989704" y="1204856"/>
          <a:ext cx="9606579" cy="5192776"/>
        </p:xfrm>
        <a:graphic>
          <a:graphicData uri="http://schemas.openxmlformats.org/drawingml/2006/table">
            <a:tbl>
              <a:tblPr firstRow="1" firstCol="1" bandRow="1"/>
              <a:tblGrid>
                <a:gridCol w="4479472"/>
                <a:gridCol w="5127107"/>
              </a:tblGrid>
              <a:tr h="1194099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2800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 некоторым из операций (в том числе при экспорте товаров) вы можете отказаться от применения нулевой ставки, подав заявление в налоговый орган.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8629" marR="58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rgbClr val="22357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Отказавшись от нулевой ставки, отсутствует возможность применять ко всем таким операциям не менее 12 месяцев.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29" marR="58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4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Возможность применять к </a:t>
                      </a:r>
                      <a:r>
                        <a:rPr lang="ru-RU" sz="2400" kern="1200" dirty="0" smtClean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этим операциям</a:t>
                      </a:r>
                      <a:r>
                        <a:rPr lang="ru-RU" sz="2400" kern="1200" baseline="0" dirty="0" smtClean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kern="1200" dirty="0" smtClean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пониженные </a:t>
                      </a:r>
                      <a:r>
                        <a:rPr lang="ru-RU" sz="2400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ставки НДС, если выполняются необходимые условия 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(п. п. 7, 9 ст. 164 НК РФ, </a:t>
                      </a:r>
                      <a:r>
                        <a:rPr lang="ru-RU" sz="2400" b="1" kern="1200" dirty="0" err="1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пп</a:t>
                      </a:r>
                      <a:r>
                        <a:rPr lang="ru-RU" sz="2400" b="1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 "г" п. 8 ст. 2, ч. 3 ст. 25 Федерального закона от 28.11.2025 N 425-ФЗ, п. 10 Методических рекомендаций по НДС для УСН);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8629" marR="58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66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220" y="1000462"/>
            <a:ext cx="9273093" cy="471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798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DE69006-67ED-3D9F-A1A5-3AEC2DE46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3638" y="75304"/>
            <a:ext cx="6336255" cy="40341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 января УПД становится основным электронным документом для подтверждения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отгрузки Приказ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ФНС России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20.01.2025 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ЕД-7-26/28@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начала года прекращают действовать форматы: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документа о передаче товаров при торговых операциях (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ТОРГ-12);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акта выполненных работ и оказанных услуг.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ТОРГ-12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акты на бумаге можно использовать и в 2026 г. (п. 1 Приказа ФНС от 20.01.2025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ЕД-7-26/28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@)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712772" y="75304"/>
            <a:ext cx="3926541" cy="40341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Утверждена форма документов, используемых при реализации права на освобождение от исполнения обязанностей налогоплательщика по НДС и налогу на прибыль</a:t>
            </a:r>
          </a:p>
          <a:p>
            <a:pPr algn="ctr"/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Приказ ФНС России от 24.09.2025 N БВ-7-3/818@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93637" y="4206241"/>
            <a:ext cx="11542955" cy="23344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Организации и ИП обязаны представлять декларацию по НДС только в электронной форме по ТКС через оператора электронного документооборота (п. 5 ст. 174 НК РФ). </a:t>
            </a:r>
            <a:endParaRPr lang="ru-RU" dirty="0" smtClean="0"/>
          </a:p>
          <a:p>
            <a:pPr algn="ctr"/>
            <a:r>
              <a:rPr lang="ru-RU" dirty="0" smtClean="0"/>
              <a:t>При </a:t>
            </a:r>
            <a:r>
              <a:rPr lang="ru-RU" dirty="0"/>
              <a:t>представлении расчета по форме 6-НДФЛ и справки о доходах и суммах налога физлиц (в составе годового расчета) применение электронного документооборота обязательно при численности физических лиц, получивших доходы в налоговом периоде, более 10 человек (п. 2 ст. 230 НК РФ).</a:t>
            </a:r>
          </a:p>
          <a:p>
            <a:pPr algn="ctr"/>
            <a:r>
              <a:rPr lang="ru-RU" dirty="0"/>
              <a:t>Электронная форма расчета по страховым взносам обязательна для организаций, численность штата которых составляет от 11 человек, а также для вновь созданных организаций (п. 10 ст. 431 НК РФ).</a:t>
            </a:r>
          </a:p>
        </p:txBody>
      </p:sp>
    </p:spTree>
    <p:extLst>
      <p:ext uri="{BB962C8B-B14F-4D97-AF65-F5344CB8AC3E}">
        <p14:creationId xmlns:p14="http://schemas.microsoft.com/office/powerpoint/2010/main" val="192080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891096"/>
              </p:ext>
            </p:extLst>
          </p:nvPr>
        </p:nvGraphicFramePr>
        <p:xfrm>
          <a:off x="677731" y="245051"/>
          <a:ext cx="10090674" cy="6484962"/>
        </p:xfrm>
        <a:graphic>
          <a:graphicData uri="http://schemas.openxmlformats.org/drawingml/2006/table">
            <a:tbl>
              <a:tblPr/>
              <a:tblGrid>
                <a:gridCol w="845560"/>
                <a:gridCol w="3811184"/>
                <a:gridCol w="603750"/>
                <a:gridCol w="968518"/>
                <a:gridCol w="1132034"/>
                <a:gridCol w="1132034"/>
                <a:gridCol w="1597594"/>
              </a:tblGrid>
              <a:tr h="317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ОКВЭД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Кол-во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Пониженная ставка НДС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Освобождение  ст. 149 НК РФ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Ставка 0% ст. 164 НК РФ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Условия применения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609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 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6156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6293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Сельское хозяйство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случае реализации в режиме экспорта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Пакет документов. Предусмотренный ст. 165 НК РФ (электронный реестр документов)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73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т.ч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Производство лекарственных препаратов для медицинского применения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наличие лицензии и регистрационного удостоверения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73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Производство медицинских инструментов и оборудования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наличие лицензии и регистрационного удостоверения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17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т.ч Заготовка, хранение, переработка и реализация лома и отходов черных металлов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17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Строительство жилых и нежилых зданий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При реализации жилых помещений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73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в.т.ч. Торговля розничная изделиями, применяемыми в медицинских целях, ортопедическими изделиями в специализированных магазинах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наличие лицензии и регистрационного удостоверения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73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Деятельность гостиниц и прочих мест для временного проживания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 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случае применения общеустановленной ставки 22%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7855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Деятельность ресторанов и услуги по доставке продуктов питания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272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Выручка до 3 млрд. руб.. Среднемесячная зарплата не ниже среднемесячной по региону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186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Разработка компьютерного программного обеспечения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Наличие лицензионного договора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9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Предоставление займов и прочих видов кредита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Договор. Оплата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73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68.32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в.т.ч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Управление эксплуатацией жилого фонда за вознаграждение или на договорной основе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Оказание услуг привлеченными подрядчиками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9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Образование 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Наличие лицензии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9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Деятельность в области здравоохранения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Наличие лицензии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17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Предоставление социальных услуг без обеспечения проживания престарелым и инвалидам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Договор и оплата госорганами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73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Деятельность прочих общественных организаций и некоммерческих организаций, кроме религиозных и политических организаций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Договор м госорганами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587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8CF6B2E3-DDF6-66CC-7A8D-07C6FF6751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Вопрос-Ответ</a:t>
            </a:r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C2940097-1F21-22E6-8D5B-6198A89A3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E431AC9-BF29-78CD-3CF9-0B99D2376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8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8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37" y="752978"/>
            <a:ext cx="10241280" cy="5733884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Вопрос: Плательщиками НДС с 1 января 2026 года становятся налогоплательщики на УСН, превысившие доход 20 000 000 руб. в 2025 году или данная норма применяется к доходам, полученным в 2026 году?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Ответ: С 1 января 2026 года плательщиками налога на добавленную стоимость становятся ИП и организации, применяющие УСН, если совокупный доход в 2025 году превысил 20 млн. руб.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Такой же лимит в 20 млн. руб. применяется для дохода, полученного в 2026 году.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8641" y="2156903"/>
            <a:ext cx="10252038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39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2429" y="446703"/>
            <a:ext cx="9946212" cy="715124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Вопрос: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Выручка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2025 более 20 млн, в 2026 планируется выручка менее 10 млн, необходимо переходить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ндс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856" y="1424267"/>
            <a:ext cx="10694997" cy="520244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Да. Вы становитесь плательщиком НДС с 01.01.2026, так как выручка за 2025 год превысила лимит в 20 млн. руб. 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2429" y="1557163"/>
            <a:ext cx="9961581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33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</TotalTime>
  <Words>1485</Words>
  <Application>Microsoft Office PowerPoint</Application>
  <PresentationFormat>Произвольный</PresentationFormat>
  <Paragraphs>198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Ставка 0 процентов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Вопрос:  Выручка за 2025 более 20 млн, в 2026 планируется выручка менее 10 млн, необходимо переходить на ндс? </vt:lpstr>
      <vt:lpstr>Вопрос: В каком случае предприятие на УСН, общественного питания с кодом 56 раздел 1 могут иметь возможность освобождения от НДС, какой лимит действует для возникновения обязанности по исчислению НДС при данном режиме налогообложения?</vt:lpstr>
      <vt:lpstr>Вопрос: НДС 5 % при УСН выбрали в декабре, так как в ноябре доход превысил 60 млн. В декабре выписываем счёт с НДС. Оплата НДС за выставленные счета или как придёт оплата от покупателя?</vt:lpstr>
      <vt:lpstr>Презентация PowerPoint</vt:lpstr>
      <vt:lpstr>Вопрос:  ИП с 2026 на УСН+НДС 22% - какую ставку применять при реализации товаров с НДС 10%. Следует применять НДС 22% на всю реализацию , можно разделить на 10% и 22%?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Гаврикова</dc:creator>
  <cp:lastModifiedBy>Дьяченко Евгений Геннадиевич</cp:lastModifiedBy>
  <cp:revision>202</cp:revision>
  <cp:lastPrinted>2025-12-08T09:16:45Z</cp:lastPrinted>
  <dcterms:created xsi:type="dcterms:W3CDTF">2025-05-13T09:24:29Z</dcterms:created>
  <dcterms:modified xsi:type="dcterms:W3CDTF">2026-02-16T11:21:51Z</dcterms:modified>
</cp:coreProperties>
</file>